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65" r:id="rId2"/>
    <p:sldId id="260" r:id="rId3"/>
    <p:sldId id="264" r:id="rId4"/>
    <p:sldId id="263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07" autoAdjust="0"/>
    <p:restoredTop sz="94660"/>
  </p:normalViewPr>
  <p:slideViewPr>
    <p:cSldViewPr>
      <p:cViewPr varScale="1">
        <p:scale>
          <a:sx n="65" d="100"/>
          <a:sy n="65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030EF8-E10F-4F3C-BBCE-564F727284B5}" type="datetimeFigureOut">
              <a:rPr lang="en-US" smtClean="0"/>
              <a:t>2/27/2018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C8004C-D8CF-4D77-947C-24BD57F1AF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5572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614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6148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6149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6150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6151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152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6153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6154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6155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56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dt" sz="half" idx="2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58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59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4EC379B-623E-495F-87B4-C8B63A39BD1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047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633BD6-06EA-40A9-A4C1-8D699437C3D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897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3C7329-1DE5-40AB-BBBA-8645F64BC19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386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8A4B18-08CB-4F68-AAF1-DD138923B2B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482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56155B-4F14-4814-BBC4-44C45352C18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827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3D5ED8-232F-4262-A06B-E034FF17752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26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E31F15-51D0-4112-9E4A-F05DCCAC953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723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CD3487-D58B-4825-B9F9-EA653DA1C4A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072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ED391E-898E-47B7-8060-FC89641CC9C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53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460284-06D6-40EA-9BE2-4E42B369ABB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817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E56D1A-6B8D-4992-BD14-4659D71AB69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022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512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512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512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12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A447F55-D629-4D8B-B05A-855E2E54CD71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965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838200" y="1066800"/>
            <a:ext cx="7772400" cy="52578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5000"/>
              <a:buFont typeface="Wingdings" pitchFamily="2" charset="2"/>
              <a:buChar char="n"/>
              <a:defRPr sz="23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s-ES_tradnl" kern="0" smtClean="0">
                <a:solidFill>
                  <a:srgbClr val="FF0000"/>
                </a:solidFill>
              </a:rPr>
              <a:t>Proposito # 52: </a:t>
            </a:r>
            <a:r>
              <a:rPr lang="es-ES_tradnl" kern="0" smtClean="0"/>
              <a:t>¿Cómo continuamos el repaso para el EXAMEN: CAPITULO 2 del VIERNES?</a:t>
            </a:r>
          </a:p>
          <a:p>
            <a:pPr marL="0" indent="0">
              <a:buFont typeface="Wingdings" pitchFamily="2" charset="2"/>
              <a:buNone/>
            </a:pPr>
            <a:r>
              <a:rPr lang="es-ES_tradnl" i="1" kern="0" smtClean="0">
                <a:solidFill>
                  <a:srgbClr val="7030A0"/>
                </a:solidFill>
              </a:rPr>
              <a:t>l.o.- to review for the unit exam</a:t>
            </a:r>
          </a:p>
          <a:p>
            <a:pPr marL="0" indent="0">
              <a:buFont typeface="Wingdings" pitchFamily="2" charset="2"/>
              <a:buNone/>
            </a:pPr>
            <a:r>
              <a:rPr lang="es-ES_tradnl" kern="0" smtClean="0">
                <a:solidFill>
                  <a:srgbClr val="FF0000"/>
                </a:solidFill>
              </a:rPr>
              <a:t>Actividad Inicial:</a:t>
            </a:r>
          </a:p>
          <a:p>
            <a:pPr marL="0" indent="0">
              <a:buClr>
                <a:srgbClr val="0070C0"/>
              </a:buClr>
              <a:buFont typeface="Wingdings" pitchFamily="2" charset="2"/>
              <a:buNone/>
            </a:pPr>
            <a:r>
              <a:rPr lang="es-ES_tradnl" kern="0" smtClean="0"/>
              <a:t>Rearrange the words to form a sentence adding the correct form of TENER</a:t>
            </a:r>
          </a:p>
          <a:p>
            <a:pPr marL="514350" indent="-514350">
              <a:buClr>
                <a:srgbClr val="0070C0"/>
              </a:buClr>
              <a:buFont typeface="Wingdings" pitchFamily="2" charset="2"/>
              <a:buAutoNum type="arabicPeriod"/>
            </a:pPr>
            <a:r>
              <a:rPr lang="es-ES_tradnl" kern="0" smtClean="0"/>
              <a:t>familia cariñosa una la gatita muy Ortiz</a:t>
            </a:r>
          </a:p>
          <a:p>
            <a:pPr marL="514350" indent="-514350">
              <a:buClr>
                <a:srgbClr val="0070C0"/>
              </a:buClr>
              <a:buFont typeface="Wingdings" pitchFamily="2" charset="2"/>
              <a:buAutoNum type="arabicPeriod"/>
            </a:pPr>
            <a:r>
              <a:rPr lang="es-ES_tradnl" kern="0" smtClean="0"/>
              <a:t>yo hermanastras dos</a:t>
            </a:r>
          </a:p>
          <a:p>
            <a:pPr marL="514350" indent="-514350">
              <a:buClr>
                <a:srgbClr val="0070C0"/>
              </a:buClr>
              <a:buFont typeface="Wingdings" pitchFamily="2" charset="2"/>
              <a:buAutoNum type="arabicPeriod"/>
            </a:pPr>
            <a:r>
              <a:rPr lang="es-ES_tradnl" kern="0" smtClean="0"/>
              <a:t>apartamento un Madrid en ellos</a:t>
            </a:r>
          </a:p>
          <a:p>
            <a:pPr marL="514350" indent="-514350">
              <a:buClr>
                <a:srgbClr val="0070C0"/>
              </a:buClr>
              <a:buFont typeface="Wingdings" pitchFamily="2" charset="2"/>
              <a:buAutoNum type="arabicPeriod"/>
            </a:pPr>
            <a:r>
              <a:rPr lang="es-ES_tradnl" kern="0" smtClean="0"/>
              <a:t>un pequeño tú perro</a:t>
            </a:r>
          </a:p>
          <a:p>
            <a:pPr marL="514350" indent="-514350">
              <a:buClr>
                <a:srgbClr val="0070C0"/>
              </a:buClr>
              <a:buFont typeface="Wingdings" pitchFamily="2" charset="2"/>
              <a:buAutoNum type="arabicPeriod"/>
            </a:pPr>
            <a:r>
              <a:rPr lang="es-ES_tradnl" kern="0" smtClean="0"/>
              <a:t>nosotros nuevo carro un</a:t>
            </a:r>
            <a:endParaRPr lang="es-ES_tradnl" kern="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762000" y="-76200"/>
            <a:ext cx="8153400" cy="1143000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r>
              <a:rPr lang="en-US" sz="3600" kern="0" smtClean="0">
                <a:solidFill>
                  <a:srgbClr val="00B050"/>
                </a:solidFill>
              </a:rPr>
              <a:t>Me llamo ________ Clase 601</a:t>
            </a:r>
            <a:br>
              <a:rPr lang="en-US" sz="3600" kern="0" smtClean="0">
                <a:solidFill>
                  <a:srgbClr val="00B050"/>
                </a:solidFill>
              </a:rPr>
            </a:br>
            <a:r>
              <a:rPr lang="en-US" sz="3600" kern="0" smtClean="0">
                <a:solidFill>
                  <a:srgbClr val="00B050"/>
                </a:solidFill>
              </a:rPr>
              <a:t>La fecha es el 27 de febrero del 2018</a:t>
            </a:r>
            <a:endParaRPr lang="en-US" sz="3600" kern="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111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31775"/>
            <a:ext cx="8686800" cy="682625"/>
          </a:xfrm>
        </p:spPr>
        <p:txBody>
          <a:bodyPr/>
          <a:lstStyle/>
          <a:p>
            <a:r>
              <a:rPr lang="en-US" altLang="en-US" b="1" dirty="0" err="1">
                <a:solidFill>
                  <a:srgbClr val="FFC000"/>
                </a:solidFill>
                <a:latin typeface="Times New Roman" pitchFamily="18" charset="0"/>
              </a:rPr>
              <a:t>Practica</a:t>
            </a:r>
            <a:r>
              <a:rPr lang="en-US" altLang="en-US" b="1" dirty="0">
                <a:solidFill>
                  <a:srgbClr val="FFC000"/>
                </a:solidFill>
                <a:latin typeface="Times New Roman" pitchFamily="18" charset="0"/>
              </a:rPr>
              <a:t>:</a:t>
            </a:r>
            <a:r>
              <a:rPr lang="en-US" altLang="en-US" dirty="0">
                <a:solidFill>
                  <a:srgbClr val="FFC000"/>
                </a:solidFill>
                <a:latin typeface="Times New Roman" pitchFamily="18" charset="0"/>
              </a:rPr>
              <a:t> </a:t>
            </a:r>
            <a:r>
              <a:rPr lang="en-US" alt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I- </a:t>
            </a:r>
            <a:r>
              <a:rPr lang="en-US" altLang="en-US" dirty="0">
                <a:solidFill>
                  <a:schemeClr val="tx1"/>
                </a:solidFill>
                <a:latin typeface="Times New Roman" pitchFamily="18" charset="0"/>
              </a:rPr>
              <a:t>Label the home in Spanish:</a:t>
            </a:r>
            <a:endParaRPr lang="en-US" altLang="en-US" dirty="0">
              <a:solidFill>
                <a:schemeClr val="hlink"/>
              </a:solidFill>
              <a:latin typeface="Times New Roman" pitchFamily="18" charset="0"/>
            </a:endParaRPr>
          </a:p>
        </p:txBody>
      </p:sp>
      <p:pic>
        <p:nvPicPr>
          <p:cNvPr id="8197" name="Picture 5" descr="house-room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990600"/>
            <a:ext cx="6629400" cy="4803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7" descr="ANd9GcQtifAxK_UmWyJGRpebsaPlcJtvg8Ivq20qIT_a2nMZoyuqB_a0C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3557588"/>
            <a:ext cx="1600200" cy="1065212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1" name="Picture 9" descr="ANd9GcRRkitjlMhQjffKSVNxOXIoOC_aekVs2aq_U1mCouXsS2ou1ZEiL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3513" y="3581400"/>
            <a:ext cx="1614487" cy="1042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3" name="Picture 11" descr="ANd9GcTetloiyDUgPg5M2ocohFy03nG5n_6uySBEjA1bfFEWc71uLrpk6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571875"/>
            <a:ext cx="1752600" cy="122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5" name="Picture 13" descr="ANd9GcQrmS1s3bBgFgOcKb2EuGCrKqf6dTw9mzt_N6NNvuzumZgt60Bng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362200"/>
            <a:ext cx="1828800" cy="1217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06" name="Line 14"/>
          <p:cNvSpPr>
            <a:spLocks noChangeShapeType="1"/>
          </p:cNvSpPr>
          <p:nvPr/>
        </p:nvSpPr>
        <p:spPr bwMode="auto">
          <a:xfrm flipH="1">
            <a:off x="2133600" y="4495800"/>
            <a:ext cx="381000" cy="7620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207" name="Line 15"/>
          <p:cNvSpPr>
            <a:spLocks noChangeShapeType="1"/>
          </p:cNvSpPr>
          <p:nvPr/>
        </p:nvSpPr>
        <p:spPr bwMode="auto">
          <a:xfrm flipH="1">
            <a:off x="3200400" y="4495800"/>
            <a:ext cx="762000" cy="16002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208" name="Line 16"/>
          <p:cNvSpPr>
            <a:spLocks noChangeShapeType="1"/>
          </p:cNvSpPr>
          <p:nvPr/>
        </p:nvSpPr>
        <p:spPr bwMode="auto">
          <a:xfrm>
            <a:off x="5867400" y="4419600"/>
            <a:ext cx="228600" cy="1676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7315200" y="685800"/>
            <a:ext cx="1828800" cy="28432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000000"/>
              </a:solidFill>
            </a:endParaRPr>
          </a:p>
        </p:txBody>
      </p:sp>
      <p:pic>
        <p:nvPicPr>
          <p:cNvPr id="8211" name="Picture 19" descr="ANd9GcQ1atWp4L7Ih-U6VE82SZlY75hTyNlijLIv20gMtVpBq1HQrHGv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7800"/>
            <a:ext cx="2170113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12" name="Line 20"/>
          <p:cNvSpPr>
            <a:spLocks noChangeShapeType="1"/>
          </p:cNvSpPr>
          <p:nvPr/>
        </p:nvSpPr>
        <p:spPr bwMode="auto">
          <a:xfrm flipV="1">
            <a:off x="7772400" y="3048000"/>
            <a:ext cx="304800" cy="6858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213" name="Line 21"/>
          <p:cNvSpPr>
            <a:spLocks noChangeShapeType="1"/>
          </p:cNvSpPr>
          <p:nvPr/>
        </p:nvSpPr>
        <p:spPr bwMode="auto">
          <a:xfrm flipV="1">
            <a:off x="6629400" y="2133600"/>
            <a:ext cx="914400" cy="6858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214" name="Line 22"/>
          <p:cNvSpPr>
            <a:spLocks noChangeShapeType="1"/>
          </p:cNvSpPr>
          <p:nvPr/>
        </p:nvSpPr>
        <p:spPr bwMode="auto">
          <a:xfrm flipV="1">
            <a:off x="4648200" y="1447800"/>
            <a:ext cx="609600" cy="13716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215" name="Line 23"/>
          <p:cNvSpPr>
            <a:spLocks noChangeShapeType="1"/>
          </p:cNvSpPr>
          <p:nvPr/>
        </p:nvSpPr>
        <p:spPr bwMode="auto">
          <a:xfrm flipV="1">
            <a:off x="2667000" y="2133600"/>
            <a:ext cx="381000" cy="1600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216" name="Line 24"/>
          <p:cNvSpPr>
            <a:spLocks noChangeShapeType="1"/>
          </p:cNvSpPr>
          <p:nvPr/>
        </p:nvSpPr>
        <p:spPr bwMode="auto">
          <a:xfrm flipH="1">
            <a:off x="685800" y="4572000"/>
            <a:ext cx="304800" cy="990600"/>
          </a:xfrm>
          <a:prstGeom prst="line">
            <a:avLst/>
          </a:prstGeom>
          <a:noFill/>
          <a:ln w="38100">
            <a:solidFill>
              <a:srgbClr val="99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217" name="Line 25"/>
          <p:cNvSpPr>
            <a:spLocks noChangeShapeType="1"/>
          </p:cNvSpPr>
          <p:nvPr/>
        </p:nvSpPr>
        <p:spPr bwMode="auto">
          <a:xfrm>
            <a:off x="7010400" y="5562600"/>
            <a:ext cx="990600" cy="914400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7722" y="5181600"/>
            <a:ext cx="404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E7B900">
                    <a:lumMod val="50000"/>
                  </a:srgbClr>
                </a:solidFill>
              </a:rPr>
              <a:t>1</a:t>
            </a:r>
            <a:endParaRPr lang="en-US" sz="2400" b="1" dirty="0">
              <a:solidFill>
                <a:srgbClr val="E7B900">
                  <a:lumMod val="50000"/>
                </a:srgb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828800" y="4872335"/>
            <a:ext cx="404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CC"/>
                </a:solidFill>
              </a:rPr>
              <a:t>2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796122" y="5715000"/>
            <a:ext cx="404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3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638800" y="5715000"/>
            <a:ext cx="404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772400" y="5715000"/>
            <a:ext cx="404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800080"/>
                </a:solidFill>
              </a:rPr>
              <a:t>5</a:t>
            </a:r>
            <a:endParaRPr lang="en-US" sz="2400" b="1" dirty="0">
              <a:solidFill>
                <a:srgbClr val="80008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532161" y="3048000"/>
            <a:ext cx="404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9900"/>
                </a:solidFill>
              </a:rPr>
              <a:t>6</a:t>
            </a:r>
            <a:endParaRPr lang="en-US" sz="2400" b="1" dirty="0">
              <a:solidFill>
                <a:srgbClr val="0099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330022" y="2219190"/>
            <a:ext cx="404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CC"/>
                </a:solidFill>
              </a:rPr>
              <a:t>7</a:t>
            </a:r>
            <a:endParaRPr lang="en-US" sz="2400" b="1" dirty="0">
              <a:solidFill>
                <a:srgbClr val="0000CC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158322" y="1757525"/>
            <a:ext cx="404278" cy="46166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8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124200" y="2205335"/>
            <a:ext cx="404278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00"/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49222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601787" y="155575"/>
            <a:ext cx="7313613" cy="758825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r>
              <a:rPr lang="en-US" altLang="en-US" b="1" kern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Practica</a:t>
            </a:r>
            <a:endParaRPr lang="en-US" altLang="en-US" b="1" kern="0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914400" y="1066800"/>
            <a:ext cx="7924800" cy="52578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5000"/>
              <a:buFont typeface="Wingdings" pitchFamily="2" charset="2"/>
              <a:buChar char="n"/>
              <a:defRPr sz="23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552450" indent="-552450">
              <a:buClr>
                <a:srgbClr val="FF0000"/>
              </a:buClr>
              <a:buFont typeface="Wingdings" pitchFamily="2" charset="2"/>
              <a:buNone/>
            </a:pPr>
            <a:r>
              <a:rPr lang="es-ES_tradnl" altLang="en-US" b="1" kern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II- </a:t>
            </a:r>
            <a:r>
              <a:rPr lang="es-ES_tradnl" altLang="en-US" kern="0" smtClean="0">
                <a:solidFill>
                  <a:srgbClr val="002060"/>
                </a:solidFill>
              </a:rPr>
              <a:t>Copy and complete according to the reading MASCOTAS on p. 78 of your textbook.</a:t>
            </a:r>
            <a:endParaRPr lang="es-ES_tradnl" altLang="en-US" kern="0" smtClean="0">
              <a:solidFill>
                <a:srgbClr val="FF0000"/>
              </a:solidFill>
            </a:endParaRPr>
          </a:p>
          <a:p>
            <a:pPr marL="552450" indent="-552450"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s-ES_tradnl" altLang="en-US" kern="0" smtClean="0"/>
              <a:t>La mascota favorita en España y en Latinoamérica es ________ o __________.</a:t>
            </a:r>
          </a:p>
          <a:p>
            <a:pPr marL="552450" indent="-552450"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s-ES_tradnl" altLang="en-US" kern="0" smtClean="0"/>
              <a:t>Las mascotas no son populares en __________.</a:t>
            </a:r>
          </a:p>
          <a:p>
            <a:pPr marL="552450" indent="-552450"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s-ES_tradnl" altLang="en-US" kern="0" smtClean="0"/>
              <a:t>Una mascota exótica es ________ o __________.</a:t>
            </a:r>
          </a:p>
          <a:p>
            <a:pPr marL="552450" indent="-552450"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s-ES_tradnl" altLang="en-US" kern="0" smtClean="0"/>
              <a:t>En los Andes las llamas son ___________.</a:t>
            </a:r>
            <a:endParaRPr lang="es-ES_tradnl" altLang="en-US" kern="0" dirty="0"/>
          </a:p>
        </p:txBody>
      </p:sp>
    </p:spTree>
    <p:extLst>
      <p:ext uri="{BB962C8B-B14F-4D97-AF65-F5344CB8AC3E}">
        <p14:creationId xmlns:p14="http://schemas.microsoft.com/office/powerpoint/2010/main" val="1633927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533400" y="1066800"/>
            <a:ext cx="8610600" cy="5902325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5000"/>
              <a:buFont typeface="Wingdings" pitchFamily="2" charset="2"/>
              <a:buChar char="n"/>
              <a:defRPr sz="23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533400" indent="-533400">
              <a:lnSpc>
                <a:spcPct val="90000"/>
              </a:lnSpc>
              <a:buClr>
                <a:srgbClr val="FF0000"/>
              </a:buClr>
            </a:pPr>
            <a:r>
              <a:rPr lang="es-ES_tradnl" altLang="en-US" sz="2400" kern="0" dirty="0" smtClean="0"/>
              <a:t>Copia y completa -Cierto o Falso:</a:t>
            </a:r>
          </a:p>
          <a:p>
            <a:pPr marL="533400" indent="-533400">
              <a:lnSpc>
                <a:spcPct val="90000"/>
              </a:lnSpc>
              <a:buClr>
                <a:srgbClr val="FF0000"/>
              </a:buClr>
              <a:buFont typeface="Wingdings" pitchFamily="2" charset="2"/>
              <a:buNone/>
            </a:pPr>
            <a:r>
              <a:rPr lang="es-ES_tradnl" altLang="en-US" sz="2400" b="1" kern="0" dirty="0" smtClean="0">
                <a:solidFill>
                  <a:srgbClr val="FF0000"/>
                </a:solidFill>
              </a:rPr>
              <a:t>A. </a:t>
            </a:r>
            <a:r>
              <a:rPr lang="es-ES_tradnl" altLang="en-US" sz="2400" u="sng" kern="0" dirty="0" smtClean="0"/>
              <a:t>Una familia ecuatoriana </a:t>
            </a:r>
            <a:r>
              <a:rPr lang="es-ES_tradnl" altLang="en-US" sz="2400" i="1" kern="0" dirty="0" err="1" smtClean="0"/>
              <a:t>Textbook</a:t>
            </a:r>
            <a:r>
              <a:rPr lang="es-ES_tradnl" altLang="en-US" sz="2400" i="1" kern="0" dirty="0" smtClean="0"/>
              <a:t> p.76</a:t>
            </a:r>
            <a:endParaRPr lang="es-ES_tradnl" altLang="en-US" sz="2400" kern="0" dirty="0" smtClean="0"/>
          </a:p>
          <a:p>
            <a:pPr marL="533400" indent="-533400">
              <a:lnSpc>
                <a:spcPct val="90000"/>
              </a:lnSpc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s-ES_tradnl" altLang="en-US" sz="2400" kern="0" dirty="0" smtClean="0"/>
              <a:t>Quito es la capital de Ecuador.</a:t>
            </a:r>
          </a:p>
          <a:p>
            <a:pPr marL="533400" indent="-533400">
              <a:lnSpc>
                <a:spcPct val="90000"/>
              </a:lnSpc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s-ES_tradnl" altLang="en-US" sz="2400" kern="0" dirty="0" smtClean="0"/>
              <a:t>Un colegio mixto es un colegio para muchachos y muchachas.</a:t>
            </a:r>
          </a:p>
          <a:p>
            <a:pPr marL="533400" indent="-533400">
              <a:lnSpc>
                <a:spcPct val="90000"/>
              </a:lnSpc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s-ES_tradnl" altLang="en-US" sz="2400" kern="0" dirty="0" smtClean="0"/>
              <a:t>En Latinoamérica como en Estados Unidos un colegio es una universidad.</a:t>
            </a:r>
          </a:p>
          <a:p>
            <a:pPr marL="533400" indent="-533400">
              <a:lnSpc>
                <a:spcPct val="90000"/>
              </a:lnSpc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s-ES_tradnl" altLang="en-US" sz="2400" kern="0" dirty="0" smtClean="0"/>
              <a:t>De la ciudad de Quito hay vistas del Volcán Pichincha.</a:t>
            </a:r>
          </a:p>
          <a:p>
            <a:pPr marL="533400" indent="-533400">
              <a:lnSpc>
                <a:spcPct val="90000"/>
              </a:lnSpc>
              <a:buClr>
                <a:srgbClr val="FF0000"/>
              </a:buClr>
              <a:buFont typeface="Wingdings" pitchFamily="2" charset="2"/>
              <a:buNone/>
            </a:pPr>
            <a:r>
              <a:rPr lang="es-ES_tradnl" altLang="en-US" sz="2400" b="1" kern="0" dirty="0" smtClean="0">
                <a:solidFill>
                  <a:srgbClr val="FF0000"/>
                </a:solidFill>
              </a:rPr>
              <a:t>B. </a:t>
            </a:r>
            <a:r>
              <a:rPr lang="es-ES_tradnl" altLang="en-US" sz="2400" u="sng" kern="0" dirty="0" smtClean="0"/>
              <a:t>Mascotas</a:t>
            </a:r>
            <a:r>
              <a:rPr lang="es-ES_tradnl" altLang="en-US" sz="2400" i="1" kern="0" dirty="0" smtClean="0"/>
              <a:t> </a:t>
            </a:r>
            <a:r>
              <a:rPr lang="es-ES_tradnl" altLang="en-US" sz="2400" i="1" kern="0" dirty="0" err="1" smtClean="0"/>
              <a:t>Textbook</a:t>
            </a:r>
            <a:r>
              <a:rPr lang="es-ES_tradnl" altLang="en-US" sz="2400" i="1" kern="0" dirty="0" smtClean="0"/>
              <a:t> p. 78</a:t>
            </a:r>
            <a:endParaRPr lang="es-ES_tradnl" altLang="en-US" sz="2400" kern="0" dirty="0" smtClean="0"/>
          </a:p>
          <a:p>
            <a:pPr marL="533400" indent="-533400">
              <a:lnSpc>
                <a:spcPct val="90000"/>
              </a:lnSpc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s-ES_tradnl" altLang="en-US" sz="2400" kern="0" dirty="0" smtClean="0"/>
              <a:t>En España y Latinoamérica, las mascotas son populares en zonas rurales.</a:t>
            </a:r>
          </a:p>
          <a:p>
            <a:pPr marL="533400" indent="-533400">
              <a:lnSpc>
                <a:spcPct val="90000"/>
              </a:lnSpc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s-ES_tradnl" altLang="en-US" sz="2400" kern="0" dirty="0" smtClean="0"/>
              <a:t>Las mascotas exóticas son las llamas y los loros.</a:t>
            </a:r>
          </a:p>
          <a:p>
            <a:pPr marL="533400" indent="-533400">
              <a:lnSpc>
                <a:spcPct val="90000"/>
              </a:lnSpc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s-ES_tradnl" altLang="en-US" sz="2400" kern="0" dirty="0" smtClean="0"/>
              <a:t>El loro no tiene mucha paciencia.</a:t>
            </a:r>
          </a:p>
          <a:p>
            <a:pPr marL="533400" indent="-533400">
              <a:lnSpc>
                <a:spcPct val="90000"/>
              </a:lnSpc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s-ES_tradnl" altLang="en-US" sz="2400" kern="0" dirty="0" smtClean="0"/>
              <a:t>Las ciudades son zonas urbanas.</a:t>
            </a:r>
          </a:p>
          <a:p>
            <a:pPr marL="533400" indent="-533400">
              <a:lnSpc>
                <a:spcPct val="90000"/>
              </a:lnSpc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s-ES_tradnl" altLang="en-US" sz="2400" kern="0" dirty="0" smtClean="0"/>
              <a:t>Los Andes son volcanes.</a:t>
            </a:r>
            <a:endParaRPr lang="es-ES_tradnl" altLang="en-US" sz="2400" kern="0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09600" y="152400"/>
            <a:ext cx="8153400" cy="1143000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r>
              <a:rPr lang="en-US" altLang="en-US" sz="3600" kern="0" smtClean="0">
                <a:solidFill>
                  <a:schemeClr val="accent2"/>
                </a:solidFill>
              </a:rPr>
              <a:t>III-</a:t>
            </a:r>
            <a:r>
              <a:rPr lang="en-US" altLang="en-US" sz="3600" kern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sz="3600" b="1" kern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Lectura:</a:t>
            </a:r>
            <a:endParaRPr lang="en-US" altLang="en-US" sz="3600" b="1" kern="0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121284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TAREA # 52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CAPITULO 2: REPASO CUMULATIVO PT 1.</a:t>
            </a:r>
          </a:p>
          <a:p>
            <a:r>
              <a:rPr lang="en-US" dirty="0"/>
              <a:t>Study for exam: cap. 2 </a:t>
            </a:r>
            <a:r>
              <a:rPr lang="en-US"/>
              <a:t>on </a:t>
            </a:r>
            <a:r>
              <a:rPr lang="en-US" smtClean="0"/>
              <a:t>FRIDAY</a:t>
            </a:r>
            <a:r>
              <a:rPr lang="en-US" dirty="0"/>
              <a:t>!!</a:t>
            </a:r>
          </a:p>
          <a:p>
            <a:pPr lvl="1"/>
            <a:r>
              <a:rPr lang="en-US" dirty="0"/>
              <a:t>Family</a:t>
            </a:r>
          </a:p>
          <a:p>
            <a:pPr lvl="1"/>
            <a:r>
              <a:rPr lang="en-US" dirty="0"/>
              <a:t>House/home</a:t>
            </a:r>
          </a:p>
          <a:p>
            <a:pPr lvl="1"/>
            <a:r>
              <a:rPr lang="en-US" dirty="0" err="1"/>
              <a:t>Tener</a:t>
            </a:r>
            <a:endParaRPr lang="en-US" dirty="0"/>
          </a:p>
          <a:p>
            <a:pPr lvl="1"/>
            <a:r>
              <a:rPr lang="en-US" dirty="0"/>
              <a:t>Possessive Adjectives</a:t>
            </a:r>
          </a:p>
          <a:p>
            <a:pPr lvl="1"/>
            <a:r>
              <a:rPr lang="en-US" dirty="0"/>
              <a:t>Readings: </a:t>
            </a:r>
            <a:r>
              <a:rPr lang="en-US" u="sng" dirty="0"/>
              <a:t>Una </a:t>
            </a:r>
            <a:r>
              <a:rPr lang="en-US" u="sng" dirty="0" err="1"/>
              <a:t>familia</a:t>
            </a:r>
            <a:r>
              <a:rPr lang="en-US" u="sng" dirty="0"/>
              <a:t> </a:t>
            </a:r>
            <a:r>
              <a:rPr lang="en-US" u="sng" dirty="0" err="1"/>
              <a:t>ecuatoriana</a:t>
            </a:r>
            <a:r>
              <a:rPr lang="en-US" dirty="0"/>
              <a:t> &amp; </a:t>
            </a:r>
            <a:r>
              <a:rPr lang="en-US" u="sng" dirty="0" err="1"/>
              <a:t>Mascotas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0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yers">
  <a:themeElements>
    <a:clrScheme name="Layers 7">
      <a:dk1>
        <a:srgbClr val="000000"/>
      </a:dk1>
      <a:lt1>
        <a:srgbClr val="FFFFFF"/>
      </a:lt1>
      <a:dk2>
        <a:srgbClr val="000000"/>
      </a:dk2>
      <a:lt2>
        <a:srgbClr val="891411"/>
      </a:lt2>
      <a:accent1>
        <a:srgbClr val="4F917E"/>
      </a:accent1>
      <a:accent2>
        <a:srgbClr val="CC9900"/>
      </a:accent2>
      <a:accent3>
        <a:srgbClr val="FFFFFF"/>
      </a:accent3>
      <a:accent4>
        <a:srgbClr val="000000"/>
      </a:accent4>
      <a:accent5>
        <a:srgbClr val="B2C7C0"/>
      </a:accent5>
      <a:accent6>
        <a:srgbClr val="B98A00"/>
      </a:accent6>
      <a:hlink>
        <a:srgbClr val="5A84D8"/>
      </a:hlink>
      <a:folHlink>
        <a:srgbClr val="A0C6BA"/>
      </a:folHlink>
    </a:clrScheme>
    <a:fontScheme name="Layers">
      <a:majorFont>
        <a:latin typeface="Times New Roman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5334</TotalTime>
  <Words>282</Words>
  <Application>Microsoft Office PowerPoint</Application>
  <PresentationFormat>On-screen Show (4:3)</PresentationFormat>
  <Paragraphs>52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Layers</vt:lpstr>
      <vt:lpstr>PowerPoint Presentation</vt:lpstr>
      <vt:lpstr>Practica: I- Label the home in Spanish:</vt:lpstr>
      <vt:lpstr>PowerPoint Presentation</vt:lpstr>
      <vt:lpstr>PowerPoint Presentation</vt:lpstr>
      <vt:lpstr>TAREA # 52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31</cp:revision>
  <cp:lastPrinted>2016-03-10T15:21:22Z</cp:lastPrinted>
  <dcterms:created xsi:type="dcterms:W3CDTF">2014-03-20T17:59:26Z</dcterms:created>
  <dcterms:modified xsi:type="dcterms:W3CDTF">2018-02-27T19:39:15Z</dcterms:modified>
</cp:coreProperties>
</file>